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Petrona Bold" panose="020B0604020202020204" charset="0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Inter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4912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coverage/" TargetMode="External"/><Relationship Id="rId3" Type="http://schemas.openxmlformats.org/officeDocument/2006/relationships/hyperlink" Target="backend/testing_docs/Test_Plan.md" TargetMode="External"/><Relationship Id="rId7" Type="http://schemas.openxmlformats.org/officeDocument/2006/relationships/hyperlink" Target="backend/testing_docs/test-run-summary.m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hyperlink" Target="backend/testing_docs/test-run-summary.json" TargetMode="External"/><Relationship Id="rId5" Type="http://schemas.openxmlformats.org/officeDocument/2006/relationships/hyperlink" Target="backend/testing_docs/Sample_Test_Data.json" TargetMode="External"/><Relationship Id="rId4" Type="http://schemas.openxmlformats.org/officeDocument/2006/relationships/hyperlink" Target="backend/testing_docs/Test_Report.md" TargetMode="External"/><Relationship Id="rId9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1828"/>
            <a:ext cx="4763333" cy="129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Stage 4 – Testing </a:t>
            </a:r>
          </a:p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Group 2 - EventHub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280190" y="223789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202412079 - Rajvi Khatri (Team Lead 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28559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202412013 - Parth Chauhan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47400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202412026 - Tisha Jain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0920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202412029 - Preksha Joshi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47101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202412032 - Kaival Shah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32816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202412066 - Dhruv Patel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9462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202412101 - Yashvi Shah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5642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202412119 - Ritik Kalal</a:t>
            </a:r>
            <a:endParaRPr lang="en-US" sz="175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37FBFB88-CC9E-5169-F062-E482138553C1}"/>
              </a:ext>
            </a:extLst>
          </p:cNvPr>
          <p:cNvSpPr/>
          <p:nvPr/>
        </p:nvSpPr>
        <p:spPr>
          <a:xfrm>
            <a:off x="12791210" y="7767594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6497" y="429339"/>
            <a:ext cx="3278981" cy="409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Q&amp;A / Artifacts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546497" y="1151334"/>
            <a:ext cx="13537406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 you for your attention. We are now open for any questions you may have. Additionally, all relevant testing documentation and reports are readily accessible for your review.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46497" y="1717119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Plan: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backend/testing_docs/Test_Plan.md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46497" y="2021443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Report: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backend/testing_docs/Test_Report.md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6497" y="2325767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Sample Test Data: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backend/testing_docs/Sample_Test_Data.json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6497" y="2630091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Run Summary (JSON):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backend/testing_docs/test-run-summary.json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6497" y="2934414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Run Summary (Markdown):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backend/testing_docs/test-run-summary.md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46497" y="3238738"/>
            <a:ext cx="6578322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Coverage Reports (HTML):</a:t>
            </a: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1200" u="sng" dirty="0">
                <a:solidFill>
                  <a:srgbClr val="007EBD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8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coverage/</a:t>
            </a:r>
            <a:endParaRPr lang="en-US" sz="12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0401" y="1537692"/>
            <a:ext cx="6578322" cy="657832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546497" y="8681799"/>
            <a:ext cx="13537406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Feel free to explore these resources and run tests locally to gain a deeper understanding.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325047"/>
            <a:ext cx="6244709" cy="50124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99521" y="2321243"/>
            <a:ext cx="6244709" cy="8932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Automated test suite: 136/136 passed (Statements 70.62%, Branches 51.46%)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7599521" y="34412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4030980"/>
            <a:ext cx="6244709" cy="1339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— verification, validation and system robustness confirmed for auth → booking → payment flows.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7599521" y="5461516"/>
            <a:ext cx="3572470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endParaRPr lang="en-US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96611494-6804-3641-4E09-BB220F4D28AF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4024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 You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2775228"/>
            <a:ext cx="3572470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for your attention!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793790" y="356199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27959"/>
            <a:ext cx="4763333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Questions?</a:t>
            </a:r>
            <a:endParaRPr lang="en-US" sz="3750" dirty="0"/>
          </a:p>
        </p:txBody>
      </p:sp>
      <p:sp>
        <p:nvSpPr>
          <p:cNvPr id="7" name="Text 4"/>
          <p:cNvSpPr/>
          <p:nvPr/>
        </p:nvSpPr>
        <p:spPr>
          <a:xfrm>
            <a:off x="793790" y="556355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appreciate your engagement and welcome any questions you may have regarding our testing presentation.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921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6280190" y="2838926"/>
            <a:ext cx="7556421" cy="119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Testing &amp; QA: Verification, Validation, and Robustness</a:t>
            </a:r>
            <a:endParaRPr lang="en-US" sz="3750" dirty="0"/>
          </a:p>
        </p:txBody>
      </p:sp>
      <p:sp>
        <p:nvSpPr>
          <p:cNvPr id="5" name="Text 2"/>
          <p:cNvSpPr/>
          <p:nvPr/>
        </p:nvSpPr>
        <p:spPr>
          <a:xfrm>
            <a:off x="6280190" y="436995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objective is to evaluate the verification, validation, and overall robustness of our web booking and payment system. This includes ensuring system reliability across unit, integration, and system-level testing, specifically focusing on core business flows: authentication, booking, payment, and review processes.</a:t>
            </a:r>
            <a:endParaRPr lang="en-US" sz="1750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37FBFB88-CC9E-5169-F062-E482138553C1}"/>
              </a:ext>
            </a:extLst>
          </p:cNvPr>
          <p:cNvSpPr/>
          <p:nvPr/>
        </p:nvSpPr>
        <p:spPr>
          <a:xfrm>
            <a:off x="12822382" y="7777986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4143" y="885349"/>
            <a:ext cx="12999601" cy="5730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Day 4 – Testing &amp; QA: Verification, Validation, and Robustness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64143" y="1894999"/>
            <a:ext cx="1310211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Today's objective is to thoroughly evaluate the verification, validation, and inherent robustness of our web booking and payment system. We will cover these critical aspects across unit, integration, and system-level testing to ensure our application performs reliably and meets user expectations.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64143" y="3188613"/>
            <a:ext cx="4221837" cy="3211354"/>
          </a:xfrm>
          <a:prstGeom prst="roundRect">
            <a:avLst>
              <a:gd name="adj" fmla="val 285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990005" y="3414474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007EBD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70146" y="3594497"/>
            <a:ext cx="294680" cy="29468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90005" y="4287679"/>
            <a:ext cx="2865596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Verification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990005" y="4776788"/>
            <a:ext cx="377011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Confirming that the product is built according to specifications and design.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5204222" y="3188613"/>
            <a:ext cx="4221837" cy="3211354"/>
          </a:xfrm>
          <a:prstGeom prst="roundRect">
            <a:avLst>
              <a:gd name="adj" fmla="val 285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30083" y="3414474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007EBD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610225" y="3594497"/>
            <a:ext cx="294680" cy="29468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30083" y="4287679"/>
            <a:ext cx="2865596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Validation</a:t>
            </a:r>
            <a:endParaRPr lang="en-US" sz="2250" dirty="0"/>
          </a:p>
        </p:txBody>
      </p:sp>
      <p:sp>
        <p:nvSpPr>
          <p:cNvPr id="13" name="Text 9"/>
          <p:cNvSpPr/>
          <p:nvPr/>
        </p:nvSpPr>
        <p:spPr>
          <a:xfrm>
            <a:off x="5430083" y="4776788"/>
            <a:ext cx="3770114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that the product meets the user's needs and business requirements.</a:t>
            </a:r>
            <a:endParaRPr lang="en-US" sz="1700" dirty="0"/>
          </a:p>
        </p:txBody>
      </p:sp>
      <p:sp>
        <p:nvSpPr>
          <p:cNvPr id="14" name="Shape 10"/>
          <p:cNvSpPr/>
          <p:nvPr/>
        </p:nvSpPr>
        <p:spPr>
          <a:xfrm>
            <a:off x="9644301" y="3188613"/>
            <a:ext cx="4221837" cy="3211354"/>
          </a:xfrm>
          <a:prstGeom prst="roundRect">
            <a:avLst>
              <a:gd name="adj" fmla="val 285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0162" y="3414474"/>
            <a:ext cx="654963" cy="654963"/>
          </a:xfrm>
          <a:prstGeom prst="roundRect">
            <a:avLst>
              <a:gd name="adj" fmla="val 13959698"/>
            </a:avLst>
          </a:prstGeom>
          <a:solidFill>
            <a:srgbClr val="007EBD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10050304" y="3594497"/>
            <a:ext cx="294680" cy="29468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0162" y="4287679"/>
            <a:ext cx="2865596" cy="3581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Robustness</a:t>
            </a:r>
            <a:endParaRPr lang="en-US" sz="2250" dirty="0"/>
          </a:p>
        </p:txBody>
      </p:sp>
      <p:sp>
        <p:nvSpPr>
          <p:cNvPr id="18" name="Text 13"/>
          <p:cNvSpPr/>
          <p:nvPr/>
        </p:nvSpPr>
        <p:spPr>
          <a:xfrm>
            <a:off x="9870162" y="4776788"/>
            <a:ext cx="3770114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Assessing the system's ability to handle errors gracefully and maintain functionality under diverse conditions.</a:t>
            </a:r>
            <a:endParaRPr lang="en-US" sz="1700" dirty="0"/>
          </a:p>
        </p:txBody>
      </p:sp>
      <p:sp>
        <p:nvSpPr>
          <p:cNvPr id="19" name="Text 14"/>
          <p:cNvSpPr/>
          <p:nvPr/>
        </p:nvSpPr>
        <p:spPr>
          <a:xfrm>
            <a:off x="764143" y="6645592"/>
            <a:ext cx="13102114" cy="6986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evaluation will specifically focus on the core business flows within our system: </a:t>
            </a:r>
            <a:r>
              <a:rPr lang="en-US" sz="17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 (auth)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</a:t>
            </a:r>
            <a:r>
              <a:rPr lang="en-US" sz="17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booking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</a:t>
            </a:r>
            <a:r>
              <a:rPr lang="en-US" sz="17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→ </a:t>
            </a:r>
            <a:r>
              <a:rPr lang="en-US" sz="17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</a:t>
            </a: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37FBFB88-CC9E-5169-F062-E482138553C1}"/>
              </a:ext>
            </a:extLst>
          </p:cNvPr>
          <p:cNvSpPr/>
          <p:nvPr/>
        </p:nvSpPr>
        <p:spPr>
          <a:xfrm>
            <a:off x="12777830" y="7762281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2557" y="694849"/>
            <a:ext cx="5213747" cy="514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Testing Strategy &amp; Coverage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172557" y="1503521"/>
            <a:ext cx="7771686" cy="941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testing strategy employs a multi-layered approach, ensuring comprehensive coverage from the smallest components to the full end-to-end user experience. We leverage Jest for isolated and repeatable test runs.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72557" y="2959298"/>
            <a:ext cx="3787854" cy="1775579"/>
          </a:xfrm>
          <a:prstGeom prst="roundRect">
            <a:avLst>
              <a:gd name="adj" fmla="val 618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6172557" y="2936438"/>
            <a:ext cx="3787854" cy="91440"/>
          </a:xfrm>
          <a:prstGeom prst="roundRect">
            <a:avLst>
              <a:gd name="adj" fmla="val 90053"/>
            </a:avLst>
          </a:prstGeom>
          <a:solidFill>
            <a:srgbClr val="007EBD"/>
          </a:solidFill>
          <a:ln/>
        </p:spPr>
      </p:sp>
      <p:sp>
        <p:nvSpPr>
          <p:cNvPr id="7" name="Shape 4"/>
          <p:cNvSpPr/>
          <p:nvPr/>
        </p:nvSpPr>
        <p:spPr>
          <a:xfrm>
            <a:off x="7772400" y="2665214"/>
            <a:ext cx="588169" cy="588169"/>
          </a:xfrm>
          <a:prstGeom prst="roundRect">
            <a:avLst>
              <a:gd name="adj" fmla="val 155466"/>
            </a:avLst>
          </a:prstGeom>
          <a:solidFill>
            <a:srgbClr val="007EBD"/>
          </a:solidFill>
          <a:ln/>
        </p:spPr>
      </p:sp>
      <p:sp>
        <p:nvSpPr>
          <p:cNvPr id="8" name="Text 5"/>
          <p:cNvSpPr/>
          <p:nvPr/>
        </p:nvSpPr>
        <p:spPr>
          <a:xfrm>
            <a:off x="7948851" y="2812256"/>
            <a:ext cx="23526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91394" y="344936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Unit Tests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6391394" y="3888581"/>
            <a:ext cx="3350181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 validation, User model hashing tests.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10156388" y="2959298"/>
            <a:ext cx="3787854" cy="1775579"/>
          </a:xfrm>
          <a:prstGeom prst="roundRect">
            <a:avLst>
              <a:gd name="adj" fmla="val 618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10156388" y="2936438"/>
            <a:ext cx="3787854" cy="91440"/>
          </a:xfrm>
          <a:prstGeom prst="roundRect">
            <a:avLst>
              <a:gd name="adj" fmla="val 90053"/>
            </a:avLst>
          </a:prstGeom>
          <a:solidFill>
            <a:srgbClr val="007EBD"/>
          </a:solidFill>
          <a:ln/>
        </p:spPr>
      </p:sp>
      <p:sp>
        <p:nvSpPr>
          <p:cNvPr id="13" name="Shape 10"/>
          <p:cNvSpPr/>
          <p:nvPr/>
        </p:nvSpPr>
        <p:spPr>
          <a:xfrm>
            <a:off x="11756231" y="2665214"/>
            <a:ext cx="588169" cy="588169"/>
          </a:xfrm>
          <a:prstGeom prst="roundRect">
            <a:avLst>
              <a:gd name="adj" fmla="val 155466"/>
            </a:avLst>
          </a:prstGeom>
          <a:solidFill>
            <a:srgbClr val="007EBD"/>
          </a:solidFill>
          <a:ln/>
        </p:spPr>
      </p:sp>
      <p:sp>
        <p:nvSpPr>
          <p:cNvPr id="14" name="Text 11"/>
          <p:cNvSpPr/>
          <p:nvPr/>
        </p:nvSpPr>
        <p:spPr>
          <a:xfrm>
            <a:off x="11932682" y="2812256"/>
            <a:ext cx="23526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375225" y="344936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Integration Tests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0375225" y="3888581"/>
            <a:ext cx="3350181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Endpoints + middleware + DB using Jest +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mongodb-memory-server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172557" y="5224939"/>
            <a:ext cx="7771686" cy="1461849"/>
          </a:xfrm>
          <a:prstGeom prst="roundRect">
            <a:avLst>
              <a:gd name="adj" fmla="val 7506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172557" y="5202079"/>
            <a:ext cx="7771686" cy="91440"/>
          </a:xfrm>
          <a:prstGeom prst="roundRect">
            <a:avLst>
              <a:gd name="adj" fmla="val 90053"/>
            </a:avLst>
          </a:prstGeom>
          <a:solidFill>
            <a:srgbClr val="007EBD"/>
          </a:solidFill>
          <a:ln/>
        </p:spPr>
      </p:sp>
      <p:sp>
        <p:nvSpPr>
          <p:cNvPr id="19" name="Shape 16"/>
          <p:cNvSpPr/>
          <p:nvPr/>
        </p:nvSpPr>
        <p:spPr>
          <a:xfrm>
            <a:off x="9764316" y="4930854"/>
            <a:ext cx="588169" cy="588169"/>
          </a:xfrm>
          <a:prstGeom prst="roundRect">
            <a:avLst>
              <a:gd name="adj" fmla="val 155466"/>
            </a:avLst>
          </a:prstGeom>
          <a:solidFill>
            <a:srgbClr val="007EBD"/>
          </a:solidFill>
          <a:ln/>
        </p:spPr>
      </p:sp>
      <p:sp>
        <p:nvSpPr>
          <p:cNvPr id="20" name="Text 17"/>
          <p:cNvSpPr/>
          <p:nvPr/>
        </p:nvSpPr>
        <p:spPr>
          <a:xfrm>
            <a:off x="9940766" y="5077897"/>
            <a:ext cx="23526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6391394" y="571500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Tests</a:t>
            </a:r>
            <a:endParaRPr lang="en-US" sz="2000" dirty="0"/>
          </a:p>
        </p:txBody>
      </p:sp>
      <p:sp>
        <p:nvSpPr>
          <p:cNvPr id="22" name="Text 19"/>
          <p:cNvSpPr/>
          <p:nvPr/>
        </p:nvSpPr>
        <p:spPr>
          <a:xfrm>
            <a:off x="6391394" y="6154222"/>
            <a:ext cx="7334012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End-to-end flows, manual exploratory testing.</a:t>
            </a:r>
            <a:endParaRPr lang="en-US" sz="1500" dirty="0"/>
          </a:p>
        </p:txBody>
      </p:sp>
      <p:sp>
        <p:nvSpPr>
          <p:cNvPr id="23" name="Text 20"/>
          <p:cNvSpPr/>
          <p:nvPr/>
        </p:nvSpPr>
        <p:spPr>
          <a:xfrm>
            <a:off x="6172557" y="6907292"/>
            <a:ext cx="7771686" cy="627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setup using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tests/setup.js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tests/seedData.js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enables consistent and deterministic test fixtures.</a:t>
            </a:r>
            <a:endParaRPr lang="en-US" sz="15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37FBFB88-CC9E-5169-F062-E482138553C1}"/>
              </a:ext>
            </a:extLst>
          </p:cNvPr>
          <p:cNvSpPr/>
          <p:nvPr/>
        </p:nvSpPr>
        <p:spPr>
          <a:xfrm>
            <a:off x="12862960" y="7765646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4260" y="586145"/>
            <a:ext cx="729376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 Cases &amp; Representative Results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744260" y="1569601"/>
            <a:ext cx="13141881" cy="680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We've implemented a suite of test cases covering crucial functionalities. Here are representative test cases and specific results from our 2025-11-17 test run.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44260" y="2701766"/>
            <a:ext cx="2790944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Areas Tested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44260" y="3263265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Register, login, and OTP flows.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44260" y="3677841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Events: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Creation, modification, and deletion.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44260" y="4092416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Bookings: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Creation, cancellation, and availability checks.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44260" y="4506992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Order creation and signature verification.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4260" y="4921568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Reviews: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Submission and retrieval.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44260" y="5336143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Profile management and permissions.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582138" y="2701766"/>
            <a:ext cx="4033837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 Run Summary (2025-11-17)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7582138" y="3263265"/>
            <a:ext cx="6311622" cy="1360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Suites: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6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Tests Passed: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136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Tests Failed: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0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Duration: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~117.5s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82138" y="4836557"/>
            <a:ext cx="2790944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Code Coverage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582138" y="5398056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Statements: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70.62%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7582138" y="5812631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Branches: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51.46%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82138" y="6227207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79.76%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582138" y="6641783"/>
            <a:ext cx="6311622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Lines: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70.40%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744260" y="7295555"/>
            <a:ext cx="13141881" cy="347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Detailed logs and coverage reports are available in the </a:t>
            </a:r>
            <a:r>
              <a:rPr lang="en-US" sz="16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coverage/lcov-report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directory.</a:t>
            </a:r>
            <a:endParaRPr lang="en-US" sz="16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37FBFB88-CC9E-5169-F062-E482138553C1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8373"/>
            <a:ext cx="6362700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Bug Tracking &amp; Test Artifacts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3174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 bug tracking is crucial for maintaining code quality. We use a standardized bug template to ensure clear, actionable issue reporting, complemented by a suite of generated test artifacts.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98388"/>
            <a:ext cx="13042821" cy="2681764"/>
          </a:xfrm>
          <a:prstGeom prst="roundRect">
            <a:avLst>
              <a:gd name="adj" fmla="val 355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306008"/>
            <a:ext cx="6513790" cy="2666524"/>
          </a:xfrm>
          <a:prstGeom prst="roundRect">
            <a:avLst>
              <a:gd name="adj" fmla="val 3573"/>
            </a:avLst>
          </a:prstGeom>
          <a:solidFill>
            <a:srgbClr val="CCEEFF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5328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Bug Template Fields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028224" y="4040981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 &amp; Severity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28224" y="4483179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Reproduction Steps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28224" y="4925378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Expected vs. Actual Outcome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28224" y="5367576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Attachments (screenshots, logs)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315200" y="3306008"/>
            <a:ext cx="6513790" cy="2666524"/>
          </a:xfrm>
          <a:prstGeom prst="rect">
            <a:avLst/>
          </a:prstGeom>
          <a:solidFill>
            <a:srgbClr val="CCEEFF"/>
          </a:solidFill>
          <a:ln/>
        </p:spPr>
      </p:sp>
      <p:sp>
        <p:nvSpPr>
          <p:cNvPr id="12" name="Shape 10"/>
          <p:cNvSpPr/>
          <p:nvPr/>
        </p:nvSpPr>
        <p:spPr>
          <a:xfrm>
            <a:off x="7315200" y="3306008"/>
            <a:ext cx="30480" cy="2666524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3" name="Text 11"/>
          <p:cNvSpPr/>
          <p:nvPr/>
        </p:nvSpPr>
        <p:spPr>
          <a:xfrm>
            <a:off x="7542014" y="35328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Generated Artifacts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542014" y="4040981"/>
            <a:ext cx="6060162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test-run-summary.json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2014" y="4490799"/>
            <a:ext cx="6060162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test-run-summary.md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2014" y="4940618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Coverage Reports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42014" y="5382816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Updated Test Files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93790" y="623530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artifacts provide comprehensive documentation of our testing efforts, facilitating transparent communication and rapid issue resolution.</a:t>
            </a:r>
            <a:endParaRPr lang="en-US" sz="17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2EA89602-F238-206F-9588-240EE33EE2E4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7509"/>
            <a:ext cx="6301264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 &amp; Security Plan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280190" y="19631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established a plan for system performance and security, focusing on baseline smoke tests and regular scans to identify vulnerabilities and ensure stability.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5337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280190" y="4132659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Baseline Smoke Tests: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Implement with Artillery/k6.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937760"/>
            <a:ext cx="35015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 RPS: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100 RPS on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POST /api/bookings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initial load testing.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342721" y="353377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Security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342721" y="4132659"/>
            <a:ext cx="3501509" cy="14592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Dependency Scans: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Utilize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 audit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7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snyk test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third-party library vulnerabilities.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342721" y="5671185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 Application Scans: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Regular OWASP ZAP scans for common web application vulnerabilities.</a:t>
            </a:r>
            <a:endParaRPr lang="en-US" sz="175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CFA0F6A9-DB3A-8E5F-D790-37FEC8BB3A9A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8140"/>
            <a:ext cx="6867049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What We Did &amp; Decisions Made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235719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focus during this phase was not just on identifying issues, but on actively refining our testing process and ensuring its effectiveness within our continuous integration pipeline.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33815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Executed Comprehensive Test Suite: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Ran the full suite of unit, integration, and system tests against the application.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803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Generated Coverage Reports: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Produced detailed code coverage reports to identify areas needing more robust testing.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8545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Test Adjustments for CI Stability: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Regularly adjusted and optimized tests to prevent false positives and maintain a stable, reliable Continuous Integration environment.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05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Prioritized Keeping Automated Tests Green: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Emphasized fixing broken tests immediately to ensure confidence in our automated checks and prevent accumulation of technical debt.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1956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Documented Key Learnings: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Recorded insights from test failures and successes to inform future development and testing strategies.</a:t>
            </a:r>
            <a:endParaRPr lang="en-US" sz="17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F99E6EF5-60F8-7C48-D0ED-8390D5AA8A82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290" y="496729"/>
            <a:ext cx="3841313" cy="456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Local Setup &amp; Artifacts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608290" y="1300520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section provides a quick guide on how to run tests locally and where to locate the generated testing artifacts.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8290" y="1839278"/>
            <a:ext cx="275391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Running Tests Locally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608290" y="2441972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 set up and run the test suite on your local machine, follow these commands: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608290" y="2915603"/>
            <a:ext cx="13413819" cy="1373029"/>
          </a:xfrm>
          <a:prstGeom prst="roundRect">
            <a:avLst>
              <a:gd name="adj" fmla="val 5317"/>
            </a:avLst>
          </a:prstGeom>
          <a:solidFill>
            <a:srgbClr val="F2F2F2"/>
          </a:solidFill>
          <a:ln/>
        </p:spPr>
      </p:sp>
      <p:sp>
        <p:nvSpPr>
          <p:cNvPr id="7" name="Shape 5"/>
          <p:cNvSpPr/>
          <p:nvPr/>
        </p:nvSpPr>
        <p:spPr>
          <a:xfrm>
            <a:off x="599718" y="2915603"/>
            <a:ext cx="13430964" cy="1373029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8" name="Text 6"/>
          <p:cNvSpPr/>
          <p:nvPr/>
        </p:nvSpPr>
        <p:spPr>
          <a:xfrm>
            <a:off x="773430" y="3045857"/>
            <a:ext cx="13083540" cy="11125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 err="1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</a:t>
            </a: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350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install</a:t>
            </a:r>
          </a:p>
          <a:p>
            <a:pPr marL="0" indent="0" algn="l">
              <a:lnSpc>
                <a:spcPts val="2150"/>
              </a:lnSpc>
              <a:buNone/>
            </a:pPr>
            <a:r>
              <a:rPr lang="en-US" sz="1350" dirty="0" err="1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</a:t>
            </a:r>
            <a:r>
              <a:rPr lang="en-US" sz="135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test</a:t>
            </a:r>
          </a:p>
          <a:p>
            <a:pPr marL="0" indent="0" algn="l">
              <a:lnSpc>
                <a:spcPts val="2150"/>
              </a:lnSpc>
              <a:buNone/>
            </a:pPr>
            <a:r>
              <a:rPr lang="en-US" sz="135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npm</a:t>
            </a:r>
            <a:r>
              <a:rPr lang="en-US" sz="1350" dirty="0" smtClean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 coverage    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08290" y="4484132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commands will install project dependencies, execute the test suite, and generate comprehensive code coverage reports.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08290" y="5022890"/>
            <a:ext cx="3028355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Generated Test Artifacts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608290" y="5625584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After running the tests, various artifacts are generated for review and can be found in the following locations: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08290" y="6099215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Test_Plan.md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Comprehensive test plan document outlining scope and strategy.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608290" y="6438067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Test_Report.md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Detailed summary of the latest test run, including results.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608290" y="6776918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Sample_Test_Data.json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Data utilized for deterministic test fixtures.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608290" y="7115770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test-run-summary.json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&amp; </a:t>
            </a: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test-run-summary.md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Machine-readable and human-readable summaries of the test execution.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608290" y="7454622"/>
            <a:ext cx="13413819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coverage/lcov-report/index.html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Interactive HTML report detailing code coverage statistics.</a:t>
            </a:r>
            <a:endParaRPr lang="en-US" sz="13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12ACF778-79E9-98D2-18CA-E0BF9B11A616}"/>
              </a:ext>
            </a:extLst>
          </p:cNvPr>
          <p:cNvSpPr/>
          <p:nvPr/>
        </p:nvSpPr>
        <p:spPr>
          <a:xfrm>
            <a:off x="12770428" y="7775495"/>
            <a:ext cx="1724891" cy="362903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1057</Words>
  <Application>Microsoft Office PowerPoint</Application>
  <PresentationFormat>Custom</PresentationFormat>
  <Paragraphs>120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Consolas</vt:lpstr>
      <vt:lpstr>Arial</vt:lpstr>
      <vt:lpstr>Petrona Bold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lastModifiedBy>ADMIN</cp:lastModifiedBy>
  <cp:revision>12</cp:revision>
  <dcterms:created xsi:type="dcterms:W3CDTF">2025-11-17T14:11:48Z</dcterms:created>
  <dcterms:modified xsi:type="dcterms:W3CDTF">2025-12-01T03:30:58Z</dcterms:modified>
</cp:coreProperties>
</file>